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300" r:id="rId2"/>
    <p:sldId id="318" r:id="rId3"/>
    <p:sldId id="260" r:id="rId4"/>
    <p:sldId id="319" r:id="rId5"/>
    <p:sldId id="269" r:id="rId6"/>
    <p:sldId id="265" r:id="rId7"/>
    <p:sldId id="267" r:id="rId8"/>
    <p:sldId id="282" r:id="rId9"/>
    <p:sldId id="320" r:id="rId10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F4DB"/>
    <a:srgbClr val="42B5A1"/>
    <a:srgbClr val="012D2B"/>
    <a:srgbClr val="27695D"/>
    <a:srgbClr val="F4E2CE"/>
    <a:srgbClr val="034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–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3"/>
    <p:restoredTop sz="82000"/>
  </p:normalViewPr>
  <p:slideViewPr>
    <p:cSldViewPr snapToGrid="0">
      <p:cViewPr>
        <p:scale>
          <a:sx n="100" d="100"/>
          <a:sy n="100" d="100"/>
        </p:scale>
        <p:origin x="245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4703C-26FA-E545-AF07-3D339819049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57A28-253E-AB49-ACA7-F87F5AC4D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56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57A28-253E-AB49-ACA7-F87F5AC4D8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53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F54F-67AC-530C-C6EA-72DA8C529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8003" y="1122363"/>
            <a:ext cx="8615994" cy="2387600"/>
          </a:xfrm>
        </p:spPr>
        <p:txBody>
          <a:bodyPr anchor="b"/>
          <a:lstStyle>
            <a:lvl1pPr algn="ctr">
              <a:defRPr sz="6000" b="1">
                <a:solidFill>
                  <a:schemeClr val="accent2"/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Click to edit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D7F75-5ACE-603F-E08E-FCE6705A8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8003" y="3602038"/>
            <a:ext cx="861599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7474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B56204-74E4-A3D4-9F79-7D1B053204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9675" y="2052637"/>
            <a:ext cx="2752725" cy="3262313"/>
          </a:xfrm>
        </p:spPr>
        <p:txBody>
          <a:bodyPr/>
          <a:lstStyle>
            <a:lvl1pPr>
              <a:defRPr>
                <a:latin typeface="Montserrat" pitchFamily="2" charset="77"/>
              </a:defRPr>
            </a:lvl1pPr>
          </a:lstStyle>
          <a:p>
            <a:endParaRPr lang="en-B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20AA32D-A728-3D5E-3CAD-E76D361031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29600" y="2052637"/>
            <a:ext cx="2752725" cy="3262313"/>
          </a:xfrm>
        </p:spPr>
        <p:txBody>
          <a:bodyPr/>
          <a:lstStyle>
            <a:lvl1pPr>
              <a:defRPr>
                <a:latin typeface="Montserrat" pitchFamily="2" charset="77"/>
              </a:defRPr>
            </a:lvl1pPr>
          </a:lstStyle>
          <a:p>
            <a:endParaRPr lang="en-B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A8534E5-EB7C-E41C-B048-896AFABFCA5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19637" y="2052637"/>
            <a:ext cx="2752725" cy="3262313"/>
          </a:xfrm>
        </p:spPr>
        <p:txBody>
          <a:bodyPr/>
          <a:lstStyle>
            <a:lvl1pPr>
              <a:defRPr>
                <a:latin typeface="Montserrat" pitchFamily="2" charset="77"/>
              </a:defRPr>
            </a:lvl1pPr>
          </a:lstStyle>
          <a:p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AF614D-5EA6-5C57-61CD-D46C82D8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BE" b="1" i="0" dirty="0">
                <a:solidFill>
                  <a:schemeClr val="accent6">
                    <a:alpha val="99000"/>
                  </a:schemeClr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GB" dirty="0"/>
              <a:t>Click to edit Master title style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2265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CAF614D-5EA6-5C57-61CD-D46C82D8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BE" b="1" i="0" dirty="0">
                <a:solidFill>
                  <a:schemeClr val="accent6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E0F0737-5134-EAD4-E6BE-983A0A5F61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96150" y="1933575"/>
            <a:ext cx="4057650" cy="4057650"/>
          </a:xfrm>
        </p:spPr>
        <p:txBody>
          <a:bodyPr/>
          <a:lstStyle>
            <a:lvl1pPr>
              <a:defRPr>
                <a:latin typeface="Montserrat" pitchFamily="2" charset="77"/>
              </a:defRPr>
            </a:lvl1pPr>
          </a:lstStyle>
          <a:p>
            <a:endParaRPr lang="en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F268DB-01CA-2127-94B2-D4A4B0D464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33575"/>
            <a:ext cx="5876925" cy="4057650"/>
          </a:xfrm>
        </p:spPr>
        <p:txBody>
          <a:bodyPr/>
          <a:lstStyle>
            <a:lvl1pPr>
              <a:defRPr>
                <a:latin typeface="Montserrat" pitchFamily="2" charset="77"/>
              </a:defRPr>
            </a:lvl1pPr>
            <a:lvl2pPr>
              <a:defRPr>
                <a:latin typeface="Montserrat" pitchFamily="2" charset="77"/>
              </a:defRPr>
            </a:lvl2pPr>
            <a:lvl3pPr>
              <a:defRPr>
                <a:latin typeface="Montserrat" pitchFamily="2" charset="77"/>
              </a:defRPr>
            </a:lvl3pPr>
            <a:lvl4pPr>
              <a:defRPr>
                <a:latin typeface="Montserrat" pitchFamily="2" charset="77"/>
              </a:defRPr>
            </a:lvl4pPr>
            <a:lvl5pPr>
              <a:defRPr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3858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CAF614D-5EA6-5C57-61CD-D46C82D8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BE" b="1" i="0" dirty="0">
                <a:solidFill>
                  <a:schemeClr val="accent6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E0F0737-5134-EAD4-E6BE-983A0A5F61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96150" y="1933575"/>
            <a:ext cx="4057650" cy="4057650"/>
          </a:xfrm>
        </p:spPr>
        <p:txBody>
          <a:bodyPr/>
          <a:lstStyle>
            <a:lvl1pPr>
              <a:defRPr>
                <a:latin typeface="Montserrat" pitchFamily="2" charset="77"/>
              </a:defRPr>
            </a:lvl1pPr>
          </a:lstStyle>
          <a:p>
            <a:endParaRPr lang="en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F268DB-01CA-2127-94B2-D4A4B0D464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33575"/>
            <a:ext cx="5876925" cy="4057650"/>
          </a:xfrm>
        </p:spPr>
        <p:txBody>
          <a:bodyPr/>
          <a:lstStyle>
            <a:lvl1pPr>
              <a:defRPr>
                <a:latin typeface="Montserrat" pitchFamily="2" charset="77"/>
              </a:defRPr>
            </a:lvl1pPr>
            <a:lvl2pPr>
              <a:defRPr>
                <a:latin typeface="Montserrat" pitchFamily="2" charset="77"/>
              </a:defRPr>
            </a:lvl2pPr>
            <a:lvl3pPr>
              <a:defRPr>
                <a:latin typeface="Montserrat" pitchFamily="2" charset="77"/>
              </a:defRPr>
            </a:lvl3pPr>
            <a:lvl4pPr>
              <a:defRPr>
                <a:latin typeface="Montserrat" pitchFamily="2" charset="77"/>
              </a:defRPr>
            </a:lvl4pPr>
            <a:lvl5pPr>
              <a:defRPr>
                <a:latin typeface="Montserra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1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185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5683-89C5-8871-7684-D0DFB9D93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FF9E6-3EDF-917E-0379-CAB4DE443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B9B17-49C3-2C3B-30A1-9D674499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FF669B-C6F0-D94E-AD41-A2A1BFB4219B}" type="datetimeFigureOut">
              <a:rPr lang="en-BE" smtClean="0"/>
              <a:t>9/15/24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A4C81-F749-F1B8-8161-895E91F7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B6F0B-0253-8D6D-611E-D906332B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4748DD-1CB2-3A40-8863-2D6FF862939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7538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5DFE-01A2-92A1-1E37-C7F83768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76EE5-C7C3-B9D2-468C-2010D5AFCD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79194-3743-A00D-C70E-47A0D41C3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3B390-2819-9C5D-F3CB-96A39B24C0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FF669B-C6F0-D94E-AD41-A2A1BFB4219B}" type="datetimeFigureOut">
              <a:rPr lang="en-BE" smtClean="0"/>
              <a:t>9/15/24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9639F-60C5-D118-5D0F-4DBCE5B0C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9464C-4B0F-67D3-8435-2FED1B35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4748DD-1CB2-3A40-8863-2D6FF862939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18159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98B7-5413-2A8D-9CF6-CFF677A9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D55FF-296A-D7D4-4D52-28462258A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DB5A3-735E-1BEF-2143-E53A34169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A1F25C-A41D-41BA-D026-31F797AF9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C004B4-A74C-96F8-2728-DD080DFD7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D491C-2C4E-6854-2AD5-BC4693E808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FF669B-C6F0-D94E-AD41-A2A1BFB4219B}" type="datetimeFigureOut">
              <a:rPr lang="en-BE" smtClean="0"/>
              <a:t>9/15/24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8240E5-BFC3-AF48-C234-44195AB20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7E332F-2059-853F-8597-44C90209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4748DD-1CB2-3A40-8863-2D6FF862939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43801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37B2-A600-0C42-86EC-B4A693AE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3445E-556C-578E-19FD-E50103E0D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470FD-4CB5-6E18-CB89-2CF3BD634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B1349-9EED-CF07-C68C-438159FF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FF669B-C6F0-D94E-AD41-A2A1BFB4219B}" type="datetimeFigureOut">
              <a:rPr lang="en-BE" smtClean="0"/>
              <a:t>9/15/24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D9636-881F-E4FC-92E9-CB444F79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9D568-81C4-4D1F-ACAB-E06CB5766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4748DD-1CB2-3A40-8863-2D6FF862939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47087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73072-E0F6-242C-AF52-61B8E41F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325DA8-AF7C-B23B-930C-1AE7F4342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9D102-2CDA-304C-DABA-94D6B7FAF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7BCAE-0BC9-65A1-9855-2D92AD4F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FF669B-C6F0-D94E-AD41-A2A1BFB4219B}" type="datetimeFigureOut">
              <a:rPr lang="en-BE" smtClean="0"/>
              <a:t>9/15/24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02BAC-E1C5-723A-3441-A7302539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3F6BF-9B85-B477-A177-9BF53861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4748DD-1CB2-3A40-8863-2D6FF862939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770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F54F-67AC-530C-C6EA-72DA8C529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accent2"/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Click to edit Master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D7F75-5ACE-603F-E08E-FCE6705A8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353634-65A2-D692-A159-93A5E81933A2}"/>
              </a:ext>
            </a:extLst>
          </p:cNvPr>
          <p:cNvSpPr/>
          <p:nvPr userDrawn="1"/>
        </p:nvSpPr>
        <p:spPr>
          <a:xfrm>
            <a:off x="444649" y="398033"/>
            <a:ext cx="11302702" cy="606193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08001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4EE61-E5C4-9BD9-3DA4-8788EEB6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accent2"/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1702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4EE61-E5C4-9BD9-3DA4-8788EEB6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accent2"/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0B9BC535-C901-295C-AE83-B94E3921B43C}"/>
              </a:ext>
            </a:extLst>
          </p:cNvPr>
          <p:cNvSpPr/>
          <p:nvPr userDrawn="1"/>
        </p:nvSpPr>
        <p:spPr>
          <a:xfrm>
            <a:off x="10665815" y="5942289"/>
            <a:ext cx="610474" cy="610474"/>
          </a:xfrm>
          <a:prstGeom prst="diamond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42D4B01F-2120-631B-1605-22D8F77F714B}"/>
              </a:ext>
            </a:extLst>
          </p:cNvPr>
          <p:cNvSpPr/>
          <p:nvPr userDrawn="1"/>
        </p:nvSpPr>
        <p:spPr>
          <a:xfrm>
            <a:off x="10055341" y="6552763"/>
            <a:ext cx="610474" cy="610474"/>
          </a:xfrm>
          <a:prstGeom prst="diamond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92FC80DB-1483-5F8C-1845-CCB2D4FC3244}"/>
              </a:ext>
            </a:extLst>
          </p:cNvPr>
          <p:cNvSpPr/>
          <p:nvPr userDrawn="1"/>
        </p:nvSpPr>
        <p:spPr>
          <a:xfrm>
            <a:off x="11886763" y="4721341"/>
            <a:ext cx="610474" cy="610474"/>
          </a:xfrm>
          <a:prstGeom prst="diamond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96EDBB3B-D2A7-5455-3C69-D22B2C62E2FB}"/>
              </a:ext>
            </a:extLst>
          </p:cNvPr>
          <p:cNvSpPr/>
          <p:nvPr userDrawn="1"/>
        </p:nvSpPr>
        <p:spPr>
          <a:xfrm>
            <a:off x="11886763" y="5942289"/>
            <a:ext cx="610474" cy="610474"/>
          </a:xfrm>
          <a:prstGeom prst="diamond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78BAF8EE-793D-2FB5-8734-E367167DD640}"/>
              </a:ext>
            </a:extLst>
          </p:cNvPr>
          <p:cNvSpPr/>
          <p:nvPr userDrawn="1"/>
        </p:nvSpPr>
        <p:spPr>
          <a:xfrm>
            <a:off x="11276289" y="5331815"/>
            <a:ext cx="610474" cy="610474"/>
          </a:xfrm>
          <a:prstGeom prst="diamond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1DA7218B-03A4-FE7E-BA52-1556EB4A9A24}"/>
              </a:ext>
            </a:extLst>
          </p:cNvPr>
          <p:cNvSpPr/>
          <p:nvPr userDrawn="1"/>
        </p:nvSpPr>
        <p:spPr>
          <a:xfrm>
            <a:off x="11276289" y="6552763"/>
            <a:ext cx="610474" cy="610474"/>
          </a:xfrm>
          <a:prstGeom prst="diamond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6635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4009EB-93BF-139C-1C1D-1116177B998B}"/>
              </a:ext>
            </a:extLst>
          </p:cNvPr>
          <p:cNvSpPr/>
          <p:nvPr userDrawn="1"/>
        </p:nvSpPr>
        <p:spPr>
          <a:xfrm>
            <a:off x="444649" y="398033"/>
            <a:ext cx="11302702" cy="606193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FD2543-3F25-60FD-10C5-7BDB54F2D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0302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BE" sz="6600" b="1" i="0" dirty="0">
                <a:solidFill>
                  <a:schemeClr val="accent2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GB" dirty="0"/>
              <a:t>Click to edit Master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0057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4EE61-E5C4-9BD9-3DA4-8788EEB6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BE" b="1" i="0" dirty="0">
                <a:solidFill>
                  <a:schemeClr val="accent6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Click to edit Master title style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1838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018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491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61C450-53A2-2791-1E43-06999C66AA6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001EB91-1CCA-FDCC-D8AE-44602F265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4852595" cy="1325563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Montserrat SemiBold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2471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B21CE1-E66D-5A22-1FDD-D18BCDB40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4347E-A5D5-9630-B35D-E86E07596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765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49" r:id="rId2"/>
    <p:sldLayoutId id="2147483654" r:id="rId3"/>
    <p:sldLayoutId id="2147483668" r:id="rId4"/>
    <p:sldLayoutId id="2147483664" r:id="rId5"/>
    <p:sldLayoutId id="2147483661" r:id="rId6"/>
    <p:sldLayoutId id="2147483655" r:id="rId7"/>
    <p:sldLayoutId id="2147483660" r:id="rId8"/>
    <p:sldLayoutId id="2147483650" r:id="rId9"/>
    <p:sldLayoutId id="2147483662" r:id="rId10"/>
    <p:sldLayoutId id="2147483665" r:id="rId11"/>
    <p:sldLayoutId id="2147483663" r:id="rId12"/>
    <p:sldLayoutId id="2147483667" r:id="rId13"/>
    <p:sldLayoutId id="2147483651" r:id="rId14"/>
    <p:sldLayoutId id="2147483652" r:id="rId15"/>
    <p:sldLayoutId id="2147483653" r:id="rId16"/>
    <p:sldLayoutId id="2147483656" r:id="rId17"/>
    <p:sldLayoutId id="214748365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55320-64E9-5DA2-BA52-3260BFFFF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4 Lecture + Lab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7C1F5-7A27-7DF0-D424-678AD249A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7526" y="3713609"/>
            <a:ext cx="6456948" cy="1655762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US" sz="1600" dirty="0"/>
              <a:t>Exploratory Data Analysis Continued</a:t>
            </a:r>
          </a:p>
          <a:p>
            <a:r>
              <a:rPr lang="en-US" sz="1600" dirty="0"/>
              <a:t>In-depth look into: Data encoding, Data Visualizations, Outliers</a:t>
            </a:r>
          </a:p>
        </p:txBody>
      </p:sp>
      <p:pic>
        <p:nvPicPr>
          <p:cNvPr id="5" name="Graphic 4" descr="Cmd Terminal outline">
            <a:extLst>
              <a:ext uri="{FF2B5EF4-FFF2-40B4-BE49-F238E27FC236}">
                <a16:creationId xmlns:a16="http://schemas.microsoft.com/office/drawing/2014/main" id="{332AE84D-25E4-073A-F607-32F22E8D8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3917" y="918717"/>
            <a:ext cx="1404166" cy="1404166"/>
          </a:xfrm>
          <a:prstGeom prst="rect">
            <a:avLst/>
          </a:prstGeom>
        </p:spPr>
      </p:pic>
      <p:pic>
        <p:nvPicPr>
          <p:cNvPr id="50" name="Audio 49">
            <a:extLst>
              <a:ext uri="{FF2B5EF4-FFF2-40B4-BE49-F238E27FC236}">
                <a16:creationId xmlns:a16="http://schemas.microsoft.com/office/drawing/2014/main" id="{F0EAD1A3-73EA-10CE-473D-D8AC44F3ED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53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747"/>
    </mc:Choice>
    <mc:Fallback>
      <p:transition spd="slow" advTm="133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55320-64E9-5DA2-BA52-3260BFFFF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6663"/>
            <a:ext cx="9144000" cy="2387600"/>
          </a:xfrm>
        </p:spPr>
        <p:txBody>
          <a:bodyPr/>
          <a:lstStyle/>
          <a:p>
            <a:r>
              <a:rPr lang="en-US" dirty="0"/>
              <a:t>Data Encoding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7C1F5-7A27-7DF0-D424-678AD249A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71960"/>
            <a:ext cx="9144000" cy="85566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Encoding Categorical Variables as Numeric</a:t>
            </a:r>
            <a:endParaRPr lang="en-BE" dirty="0"/>
          </a:p>
        </p:txBody>
      </p:sp>
      <p:pic>
        <p:nvPicPr>
          <p:cNvPr id="4" name="Graphic 3" descr="Flowchart outline">
            <a:extLst>
              <a:ext uri="{FF2B5EF4-FFF2-40B4-BE49-F238E27FC236}">
                <a16:creationId xmlns:a16="http://schemas.microsoft.com/office/drawing/2014/main" id="{12328C1B-0A0C-86B0-044F-6EB458153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616" y="4427622"/>
            <a:ext cx="868730" cy="868730"/>
          </a:xfrm>
          <a:prstGeom prst="rect">
            <a:avLst/>
          </a:prstGeom>
        </p:spPr>
      </p:pic>
      <p:pic>
        <p:nvPicPr>
          <p:cNvPr id="5" name="Graphic 4" descr="Flowchart outline">
            <a:extLst>
              <a:ext uri="{FF2B5EF4-FFF2-40B4-BE49-F238E27FC236}">
                <a16:creationId xmlns:a16="http://schemas.microsoft.com/office/drawing/2014/main" id="{9A5B24D8-7F7A-AFD7-9456-D15620389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1635" y="4427622"/>
            <a:ext cx="868730" cy="868730"/>
          </a:xfrm>
          <a:prstGeom prst="rect">
            <a:avLst/>
          </a:prstGeom>
        </p:spPr>
      </p:pic>
      <p:pic>
        <p:nvPicPr>
          <p:cNvPr id="7" name="Graphic 6" descr="Flowchart outline">
            <a:extLst>
              <a:ext uri="{FF2B5EF4-FFF2-40B4-BE49-F238E27FC236}">
                <a16:creationId xmlns:a16="http://schemas.microsoft.com/office/drawing/2014/main" id="{0B6EE5DD-7915-7BAD-7611-B1B4AB314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4654" y="4427622"/>
            <a:ext cx="868730" cy="868730"/>
          </a:xfrm>
          <a:prstGeom prst="rect">
            <a:avLst/>
          </a:prstGeom>
        </p:spPr>
      </p:pic>
      <p:pic>
        <p:nvPicPr>
          <p:cNvPr id="40" name="Audio 39">
            <a:extLst>
              <a:ext uri="{FF2B5EF4-FFF2-40B4-BE49-F238E27FC236}">
                <a16:creationId xmlns:a16="http://schemas.microsoft.com/office/drawing/2014/main" id="{AD52485B-4085-6607-4D39-4E9E7E2731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0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75"/>
    </mc:Choice>
    <mc:Fallback>
      <p:transition spd="slow" advTm="33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6345F8-9B52-79EB-9592-37E378D9EE0A}"/>
              </a:ext>
            </a:extLst>
          </p:cNvPr>
          <p:cNvSpPr txBox="1"/>
          <p:nvPr/>
        </p:nvSpPr>
        <p:spPr>
          <a:xfrm>
            <a:off x="6936654" y="1874728"/>
            <a:ext cx="54526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000" b="1">
                <a:solidFill>
                  <a:schemeClr val="accent5"/>
                </a:solidFill>
                <a:latin typeface="Montserrat" pitchFamily="2" charset="77"/>
              </a:rPr>
              <a:t>01</a:t>
            </a:r>
            <a:r>
              <a:rPr lang="en-US" sz="2000" b="1" dirty="0">
                <a:solidFill>
                  <a:schemeClr val="accent5"/>
                </a:solidFill>
                <a:latin typeface="Montserrat" pitchFamily="2" charset="77"/>
              </a:rPr>
              <a:t> “FIND AND REPLACE”</a:t>
            </a:r>
            <a:endParaRPr lang="en-GB" dirty="0">
              <a:solidFill>
                <a:schemeClr val="accent5"/>
              </a:solidFill>
              <a:latin typeface="Montserrat Light" pitchFamily="2" charset="77"/>
            </a:endParaRPr>
          </a:p>
          <a:p>
            <a:endParaRPr lang="en-US" b="1" dirty="0">
              <a:solidFill>
                <a:schemeClr val="accent5"/>
              </a:solidFill>
              <a:latin typeface="Montserrat" pitchFamily="2" charset="77"/>
            </a:endParaRPr>
          </a:p>
          <a:p>
            <a:r>
              <a:rPr lang="en-BE" sz="2000" b="1">
                <a:solidFill>
                  <a:schemeClr val="accent5"/>
                </a:solidFill>
                <a:latin typeface="Montserrat" pitchFamily="2" charset="77"/>
              </a:rPr>
              <a:t>0</a:t>
            </a:r>
            <a:r>
              <a:rPr lang="en-US" sz="2000" b="1" dirty="0">
                <a:solidFill>
                  <a:schemeClr val="accent5"/>
                </a:solidFill>
                <a:latin typeface="Montserrat" pitchFamily="2" charset="77"/>
              </a:rPr>
              <a:t>2 LABEL ENCODING</a:t>
            </a:r>
          </a:p>
          <a:p>
            <a:endParaRPr lang="en-GB" dirty="0">
              <a:solidFill>
                <a:schemeClr val="accent5"/>
              </a:solidFill>
              <a:latin typeface="Montserrat Light" pitchFamily="2" charset="77"/>
            </a:endParaRPr>
          </a:p>
          <a:p>
            <a:r>
              <a:rPr lang="en-BE" sz="2000" b="1">
                <a:solidFill>
                  <a:schemeClr val="accent5"/>
                </a:solidFill>
                <a:latin typeface="Montserrat" pitchFamily="2" charset="77"/>
              </a:rPr>
              <a:t>0</a:t>
            </a:r>
            <a:r>
              <a:rPr lang="en-US" sz="2000" b="1" dirty="0">
                <a:solidFill>
                  <a:schemeClr val="accent5"/>
                </a:solidFill>
                <a:latin typeface="Montserrat" pitchFamily="2" charset="77"/>
              </a:rPr>
              <a:t>3 ONE HOT ENCODING</a:t>
            </a:r>
          </a:p>
          <a:p>
            <a:endParaRPr lang="en-US" sz="2000" b="1" dirty="0">
              <a:solidFill>
                <a:schemeClr val="accent5"/>
              </a:solidFill>
              <a:latin typeface="Montserrat" pitchFamily="2" charset="77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Montserrat" pitchFamily="2" charset="77"/>
              </a:rPr>
              <a:t>04 CUSTOM BINARY ENCODING</a:t>
            </a:r>
          </a:p>
          <a:p>
            <a:endParaRPr lang="en-US" sz="2000" b="1" dirty="0">
              <a:solidFill>
                <a:schemeClr val="accent5"/>
              </a:solidFill>
              <a:latin typeface="Montserrat" pitchFamily="2" charset="77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Montserrat" pitchFamily="2" charset="77"/>
              </a:rPr>
              <a:t>05 ENCODING USING SCIKIT-LEARN</a:t>
            </a:r>
            <a:endParaRPr lang="en-GB" dirty="0">
              <a:solidFill>
                <a:schemeClr val="accent5"/>
              </a:solidFill>
              <a:latin typeface="Montserrat Light" pitchFamily="2" charset="77"/>
            </a:endParaRPr>
          </a:p>
          <a:p>
            <a:endParaRPr lang="en-BE" sz="2000" dirty="0">
              <a:solidFill>
                <a:schemeClr val="accent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B4376A-BB0D-3EFC-872C-BE11279B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encode?</a:t>
            </a:r>
            <a:endParaRPr lang="en-BE" dirty="0"/>
          </a:p>
        </p:txBody>
      </p:sp>
      <p:pic>
        <p:nvPicPr>
          <p:cNvPr id="27" name="Audio 26">
            <a:extLst>
              <a:ext uri="{FF2B5EF4-FFF2-40B4-BE49-F238E27FC236}">
                <a16:creationId xmlns:a16="http://schemas.microsoft.com/office/drawing/2014/main" id="{F5EE7D9A-6FA9-0F46-1E5D-947A823281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58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819"/>
    </mc:Choice>
    <mc:Fallback>
      <p:transition spd="slow" advTm="266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70F7-1C1E-FC06-A7E9-547E42A22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2196"/>
            <a:ext cx="10515600" cy="1325563"/>
          </a:xfrm>
        </p:spPr>
        <p:txBody>
          <a:bodyPr/>
          <a:lstStyle/>
          <a:p>
            <a:r>
              <a:rPr lang="en-US" dirty="0"/>
              <a:t>Data Visualization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16F422-809B-FE03-D824-2520DB72B150}"/>
              </a:ext>
            </a:extLst>
          </p:cNvPr>
          <p:cNvSpPr txBox="1"/>
          <p:nvPr/>
        </p:nvSpPr>
        <p:spPr>
          <a:xfrm>
            <a:off x="3210994" y="4166627"/>
            <a:ext cx="5770012" cy="519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nl-BE" dirty="0">
                <a:solidFill>
                  <a:schemeClr val="accent6"/>
                </a:solidFill>
                <a:latin typeface="Montserrat" pitchFamily="2" charset="77"/>
              </a:rPr>
              <a:t>More visuals to understand distribution of data</a:t>
            </a:r>
            <a:endParaRPr lang="en-BE" dirty="0">
              <a:solidFill>
                <a:schemeClr val="accent6"/>
              </a:solidFill>
              <a:latin typeface="Montserrat" pitchFamily="2" charset="77"/>
            </a:endParaRPr>
          </a:p>
        </p:txBody>
      </p:sp>
      <p:pic>
        <p:nvPicPr>
          <p:cNvPr id="15" name="Audio 14">
            <a:extLst>
              <a:ext uri="{FF2B5EF4-FFF2-40B4-BE49-F238E27FC236}">
                <a16:creationId xmlns:a16="http://schemas.microsoft.com/office/drawing/2014/main" id="{D80F6C05-F141-3296-6974-296B776EEC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20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61"/>
    </mc:Choice>
    <mc:Fallback>
      <p:transition spd="slow" advTm="23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9A008-9B2B-435D-8621-641C04C1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54" y="163861"/>
            <a:ext cx="8576350" cy="1257015"/>
          </a:xfrm>
        </p:spPr>
        <p:txBody>
          <a:bodyPr>
            <a:normAutofit/>
          </a:bodyPr>
          <a:lstStyle/>
          <a:p>
            <a:r>
              <a:rPr lang="en-US" sz="4000" dirty="0"/>
              <a:t>What visuals to use and when</a:t>
            </a:r>
            <a:endParaRPr lang="en-BE" sz="4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6B792DC-6586-E20B-9C41-8FC03D4EE34A}"/>
              </a:ext>
            </a:extLst>
          </p:cNvPr>
          <p:cNvCxnSpPr>
            <a:cxnSpLocks/>
          </p:cNvCxnSpPr>
          <p:nvPr/>
        </p:nvCxnSpPr>
        <p:spPr>
          <a:xfrm>
            <a:off x="0" y="3999484"/>
            <a:ext cx="12829032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F516D6-C5E7-6DBB-C015-0B731F0F320D}"/>
              </a:ext>
            </a:extLst>
          </p:cNvPr>
          <p:cNvSpPr txBox="1"/>
          <p:nvPr/>
        </p:nvSpPr>
        <p:spPr>
          <a:xfrm>
            <a:off x="256754" y="1936480"/>
            <a:ext cx="195609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accent6"/>
                </a:solidFill>
                <a:effectLst/>
                <a:latin typeface="Montserrat Light" pitchFamily="2" charset="77"/>
              </a:rPr>
              <a:t>Data distribution</a:t>
            </a:r>
          </a:p>
          <a:p>
            <a:endParaRPr lang="en-GB" sz="1400" dirty="0">
              <a:solidFill>
                <a:schemeClr val="accent6"/>
              </a:solidFill>
              <a:latin typeface="Montserrat Light" pitchFamily="2" charset="77"/>
            </a:endParaRPr>
          </a:p>
          <a:p>
            <a:r>
              <a:rPr lang="en-GB" sz="1600" dirty="0">
                <a:solidFill>
                  <a:schemeClr val="accent6"/>
                </a:solidFill>
                <a:latin typeface="Montserrat Light" pitchFamily="2" charset="77"/>
              </a:rPr>
              <a:t>Histogram</a:t>
            </a:r>
          </a:p>
          <a:p>
            <a:r>
              <a:rPr lang="en-GB" sz="1600" dirty="0">
                <a:solidFill>
                  <a:schemeClr val="accent6"/>
                </a:solidFill>
                <a:effectLst/>
                <a:latin typeface="Montserrat Light" pitchFamily="2" charset="77"/>
              </a:rPr>
              <a:t>Density cur</a:t>
            </a:r>
            <a:r>
              <a:rPr lang="en-GB" sz="1600" dirty="0">
                <a:solidFill>
                  <a:schemeClr val="accent6"/>
                </a:solidFill>
                <a:latin typeface="Montserrat Light" pitchFamily="2" charset="77"/>
              </a:rPr>
              <a:t>ve</a:t>
            </a:r>
          </a:p>
          <a:p>
            <a:r>
              <a:rPr lang="en-GB" sz="1600" dirty="0">
                <a:solidFill>
                  <a:schemeClr val="accent6"/>
                </a:solidFill>
                <a:effectLst/>
                <a:latin typeface="Montserrat Light" pitchFamily="2" charset="77"/>
              </a:rPr>
              <a:t>Box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8FD77-2291-F5B8-334F-E0E75EC02AEA}"/>
              </a:ext>
            </a:extLst>
          </p:cNvPr>
          <p:cNvSpPr txBox="1"/>
          <p:nvPr/>
        </p:nvSpPr>
        <p:spPr>
          <a:xfrm>
            <a:off x="6126107" y="1933713"/>
            <a:ext cx="213897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accent6"/>
                </a:solidFill>
                <a:effectLst/>
                <a:latin typeface="Montserrat Light" pitchFamily="2" charset="77"/>
              </a:rPr>
              <a:t>Change over time</a:t>
            </a:r>
          </a:p>
          <a:p>
            <a:endParaRPr lang="en-GB" sz="1400" dirty="0">
              <a:solidFill>
                <a:schemeClr val="accent6"/>
              </a:solidFill>
              <a:latin typeface="Montserrat Light" pitchFamily="2" charset="77"/>
            </a:endParaRPr>
          </a:p>
          <a:p>
            <a:r>
              <a:rPr lang="en-GB" sz="1600" dirty="0">
                <a:solidFill>
                  <a:schemeClr val="accent6"/>
                </a:solidFill>
                <a:latin typeface="Montserrat Light" pitchFamily="2" charset="77"/>
              </a:rPr>
              <a:t>Bar chart</a:t>
            </a:r>
          </a:p>
          <a:p>
            <a:r>
              <a:rPr lang="en-GB" sz="1600" dirty="0">
                <a:solidFill>
                  <a:schemeClr val="accent6"/>
                </a:solidFill>
                <a:effectLst/>
                <a:latin typeface="Montserrat Light" pitchFamily="2" charset="77"/>
              </a:rPr>
              <a:t>Line chart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573058-3F99-A7C4-0224-58DF61B02E19}"/>
              </a:ext>
            </a:extLst>
          </p:cNvPr>
          <p:cNvSpPr txBox="1"/>
          <p:nvPr/>
        </p:nvSpPr>
        <p:spPr>
          <a:xfrm>
            <a:off x="2795737" y="4550714"/>
            <a:ext cx="250240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accent6"/>
                </a:solidFill>
                <a:effectLst/>
                <a:latin typeface="Montserrat Light" pitchFamily="2" charset="77"/>
              </a:rPr>
              <a:t>Part-to-whole</a:t>
            </a:r>
          </a:p>
          <a:p>
            <a:endParaRPr lang="en-GB" sz="1400" dirty="0">
              <a:solidFill>
                <a:schemeClr val="accent6"/>
              </a:solidFill>
              <a:latin typeface="Montserrat Light" pitchFamily="2" charset="77"/>
            </a:endParaRPr>
          </a:p>
          <a:p>
            <a:r>
              <a:rPr lang="en-GB" sz="1600" dirty="0" err="1">
                <a:solidFill>
                  <a:schemeClr val="accent6"/>
                </a:solidFill>
                <a:latin typeface="Montserrat Light" pitchFamily="2" charset="77"/>
              </a:rPr>
              <a:t>Treemap</a:t>
            </a:r>
            <a:endParaRPr lang="en-GB" sz="1600" dirty="0">
              <a:solidFill>
                <a:schemeClr val="accent6"/>
              </a:solidFill>
              <a:latin typeface="Montserrat Light" pitchFamily="2" charset="77"/>
            </a:endParaRPr>
          </a:p>
          <a:p>
            <a:r>
              <a:rPr lang="en-GB" sz="1600" dirty="0">
                <a:solidFill>
                  <a:schemeClr val="accent6"/>
                </a:solidFill>
                <a:effectLst/>
                <a:latin typeface="Montserrat Light" pitchFamily="2" charset="77"/>
              </a:rPr>
              <a:t>Stacked area chart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25DF2B-0DE5-C175-A2FA-3F0FDB14F110}"/>
              </a:ext>
            </a:extLst>
          </p:cNvPr>
          <p:cNvSpPr txBox="1"/>
          <p:nvPr/>
        </p:nvSpPr>
        <p:spPr>
          <a:xfrm>
            <a:off x="2820123" y="1933713"/>
            <a:ext cx="2514601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accent6"/>
                </a:solidFill>
                <a:effectLst/>
                <a:latin typeface="Montserrat Light" pitchFamily="2" charset="77"/>
              </a:rPr>
              <a:t>Compare values between groups</a:t>
            </a:r>
          </a:p>
          <a:p>
            <a:endParaRPr lang="en-GB" sz="1400" dirty="0">
              <a:solidFill>
                <a:schemeClr val="accent6"/>
              </a:solidFill>
              <a:latin typeface="Montserrat Light" pitchFamily="2" charset="77"/>
            </a:endParaRPr>
          </a:p>
          <a:p>
            <a:r>
              <a:rPr lang="en-GB" sz="1600" dirty="0">
                <a:solidFill>
                  <a:schemeClr val="accent6"/>
                </a:solidFill>
                <a:latin typeface="Montserrat Light" pitchFamily="2" charset="77"/>
              </a:rPr>
              <a:t>Bar chart</a:t>
            </a:r>
          </a:p>
          <a:p>
            <a:r>
              <a:rPr lang="en-GB" sz="1600" dirty="0">
                <a:solidFill>
                  <a:schemeClr val="accent6"/>
                </a:solidFill>
                <a:effectLst/>
                <a:latin typeface="Montserrat Light" pitchFamily="2" charset="77"/>
              </a:rPr>
              <a:t>Dot plot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A3CCEE-5B48-BB56-BFC7-ADCAFDDAB19A}"/>
              </a:ext>
            </a:extLst>
          </p:cNvPr>
          <p:cNvSpPr txBox="1"/>
          <p:nvPr/>
        </p:nvSpPr>
        <p:spPr>
          <a:xfrm>
            <a:off x="256754" y="4259724"/>
            <a:ext cx="297484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accent6"/>
                </a:solidFill>
                <a:effectLst/>
                <a:latin typeface="Montserrat Light" pitchFamily="2" charset="77"/>
              </a:rPr>
              <a:t>Observing relationships</a:t>
            </a:r>
          </a:p>
          <a:p>
            <a:endParaRPr lang="en-GB" sz="1400" dirty="0">
              <a:solidFill>
                <a:schemeClr val="accent6"/>
              </a:solidFill>
              <a:latin typeface="Montserrat Light" pitchFamily="2" charset="77"/>
            </a:endParaRPr>
          </a:p>
          <a:p>
            <a:r>
              <a:rPr lang="en-GB" sz="1600" dirty="0">
                <a:solidFill>
                  <a:schemeClr val="accent6"/>
                </a:solidFill>
                <a:effectLst/>
                <a:latin typeface="Montserrat Light" pitchFamily="2" charset="77"/>
              </a:rPr>
              <a:t>Scatter plot</a:t>
            </a:r>
          </a:p>
          <a:p>
            <a:r>
              <a:rPr lang="en-GB" sz="1600" dirty="0">
                <a:solidFill>
                  <a:schemeClr val="accent6"/>
                </a:solidFill>
                <a:latin typeface="Montserrat Light" pitchFamily="2" charset="77"/>
              </a:rPr>
              <a:t>Bubble chart</a:t>
            </a:r>
          </a:p>
          <a:p>
            <a:r>
              <a:rPr lang="en-GB" sz="1600" dirty="0">
                <a:solidFill>
                  <a:schemeClr val="accent6"/>
                </a:solidFill>
                <a:latin typeface="Montserrat Light" pitchFamily="2" charset="77"/>
              </a:rPr>
              <a:t>Dual-axis plot</a:t>
            </a:r>
          </a:p>
          <a:p>
            <a:r>
              <a:rPr lang="en-GB" sz="1600" dirty="0">
                <a:solidFill>
                  <a:schemeClr val="accent6"/>
                </a:solidFill>
                <a:effectLst/>
                <a:latin typeface="Montserrat Light" pitchFamily="2" charset="77"/>
              </a:rPr>
              <a:t>Heatmap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C84FA-0989-D971-36A6-2BC4A22E1980}"/>
              </a:ext>
            </a:extLst>
          </p:cNvPr>
          <p:cNvCxnSpPr>
            <a:cxnSpLocks/>
          </p:cNvCxnSpPr>
          <p:nvPr/>
        </p:nvCxnSpPr>
        <p:spPr>
          <a:xfrm>
            <a:off x="2411690" y="1690259"/>
            <a:ext cx="0" cy="475067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2709F1-8442-2AA1-5EA9-2ED6CC17D23C}"/>
              </a:ext>
            </a:extLst>
          </p:cNvPr>
          <p:cNvCxnSpPr>
            <a:cxnSpLocks/>
          </p:cNvCxnSpPr>
          <p:nvPr/>
        </p:nvCxnSpPr>
        <p:spPr>
          <a:xfrm>
            <a:off x="5718770" y="1690259"/>
            <a:ext cx="0" cy="475067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2" name="Audio 21">
            <a:extLst>
              <a:ext uri="{FF2B5EF4-FFF2-40B4-BE49-F238E27FC236}">
                <a16:creationId xmlns:a16="http://schemas.microsoft.com/office/drawing/2014/main" id="{935158C5-A862-CDCE-FF4C-AD1266008C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79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059"/>
    </mc:Choice>
    <mc:Fallback>
      <p:transition spd="slow" advTm="179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9A008-9B2B-435D-8621-641C04C1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37" y="692750"/>
            <a:ext cx="488486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Handling outliers</a:t>
            </a:r>
            <a:endParaRPr lang="en-BE" sz="4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EDF9D9-903B-1A59-B675-57CCA7EBAFEC}"/>
              </a:ext>
            </a:extLst>
          </p:cNvPr>
          <p:cNvSpPr txBox="1">
            <a:spLocks/>
          </p:cNvSpPr>
          <p:nvPr/>
        </p:nvSpPr>
        <p:spPr>
          <a:xfrm>
            <a:off x="3510691" y="1695454"/>
            <a:ext cx="48848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sz="2000" b="0" dirty="0"/>
              <a:t>Identify the IQR (interquartile range) </a:t>
            </a:r>
          </a:p>
          <a:p>
            <a:pPr algn="ctr"/>
            <a:r>
              <a:rPr lang="en-US" sz="2000" b="0" dirty="0"/>
              <a:t>IQR = Q3 – Q1</a:t>
            </a:r>
            <a:endParaRPr lang="en-BE" sz="2000" b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E68B79-BF32-1156-E4DD-99B039C10DD9}"/>
              </a:ext>
            </a:extLst>
          </p:cNvPr>
          <p:cNvSpPr txBox="1">
            <a:spLocks/>
          </p:cNvSpPr>
          <p:nvPr/>
        </p:nvSpPr>
        <p:spPr>
          <a:xfrm>
            <a:off x="3510691" y="2612638"/>
            <a:ext cx="4884868" cy="1700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>
              <a:lnSpc>
                <a:spcPct val="250000"/>
              </a:lnSpc>
            </a:pPr>
            <a:r>
              <a:rPr lang="en-US" sz="2000" b="0" dirty="0"/>
              <a:t>Identify upper and lower outliers</a:t>
            </a:r>
          </a:p>
          <a:p>
            <a:pPr algn="ctr"/>
            <a:r>
              <a:rPr lang="en-US" sz="2000" b="0" dirty="0"/>
              <a:t>Upper = Q3 + (1.5 * IQR)</a:t>
            </a:r>
          </a:p>
          <a:p>
            <a:pPr algn="ctr"/>
            <a:r>
              <a:rPr lang="en-US" sz="2000" b="0" dirty="0"/>
              <a:t>Lower = Q1 – (1.5 * IQR) </a:t>
            </a:r>
            <a:endParaRPr lang="en-BE" sz="2000" b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1705EF-DCD7-6016-1918-C87C1C0CDE8D}"/>
              </a:ext>
            </a:extLst>
          </p:cNvPr>
          <p:cNvSpPr txBox="1">
            <a:spLocks/>
          </p:cNvSpPr>
          <p:nvPr/>
        </p:nvSpPr>
        <p:spPr>
          <a:xfrm>
            <a:off x="8910638" y="6349216"/>
            <a:ext cx="4884868" cy="508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1600" b="0" dirty="0"/>
              <a:t>*Use Q3 and Q1 as thresholds </a:t>
            </a:r>
            <a:endParaRPr lang="en-BE" sz="1600" b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9704FD-D389-E9B5-9156-1B7E2EDE59AB}"/>
              </a:ext>
            </a:extLst>
          </p:cNvPr>
          <p:cNvSpPr txBox="1">
            <a:spLocks/>
          </p:cNvSpPr>
          <p:nvPr/>
        </p:nvSpPr>
        <p:spPr>
          <a:xfrm>
            <a:off x="3510691" y="4209667"/>
            <a:ext cx="4884868" cy="1700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000" b="0" dirty="0"/>
              <a:t>Subset data using upper and lower bounds to identify outliers within dataset</a:t>
            </a:r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8D49F1A5-F3AC-A288-10B2-50E42DD04F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53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09"/>
    </mc:Choice>
    <mc:Fallback>
      <p:transition spd="slow" advTm="69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9A008-9B2B-435D-8621-641C04C1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79" y="894464"/>
            <a:ext cx="893445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Questions to ask about outliers once found</a:t>
            </a:r>
            <a:endParaRPr lang="en-BE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26C25-2423-EF1A-A448-5ACD2CBE0114}"/>
              </a:ext>
            </a:extLst>
          </p:cNvPr>
          <p:cNvSpPr txBox="1"/>
          <p:nvPr/>
        </p:nvSpPr>
        <p:spPr>
          <a:xfrm>
            <a:off x="573879" y="3053985"/>
            <a:ext cx="957738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Montserrat" pitchFamily="2" charset="77"/>
              </a:rPr>
              <a:t>Why do the outliers exist?</a:t>
            </a:r>
            <a:endParaRPr lang="en-BE" sz="1400" b="1" dirty="0">
              <a:solidFill>
                <a:schemeClr val="accent6"/>
              </a:solidFill>
              <a:latin typeface="Montserrat" pitchFamily="2" charset="77"/>
            </a:endParaRPr>
          </a:p>
          <a:p>
            <a:endParaRPr lang="en-BE" sz="1400" dirty="0">
              <a:solidFill>
                <a:schemeClr val="accent6"/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  <a:latin typeface="Montserrat Light" pitchFamily="2" charset="77"/>
              </a:rPr>
              <a:t>Even though they are outliers, could it be possible that the data makes sense with them?</a:t>
            </a:r>
            <a:r>
              <a:rPr lang="en-GB" sz="1400" dirty="0">
                <a:solidFill>
                  <a:schemeClr val="accent6"/>
                </a:solidFill>
                <a:effectLst/>
                <a:latin typeface="Montserrat Light" pitchFamily="2" charset="77"/>
              </a:rPr>
              <a:t>. </a:t>
            </a:r>
          </a:p>
          <a:p>
            <a:r>
              <a:rPr lang="en-GB" sz="1400" dirty="0">
                <a:solidFill>
                  <a:schemeClr val="accent6"/>
                </a:solidFill>
                <a:latin typeface="Montserrat Light" pitchFamily="2" charset="77"/>
              </a:rPr>
              <a:t>	</a:t>
            </a:r>
            <a:r>
              <a:rPr lang="en-GB" sz="1400" dirty="0">
                <a:solidFill>
                  <a:schemeClr val="accent6"/>
                </a:solidFill>
                <a:effectLst/>
                <a:latin typeface="Montserrat Light" pitchFamily="2" charset="77"/>
              </a:rPr>
              <a:t>i.e. </a:t>
            </a:r>
            <a:r>
              <a:rPr lang="en-GB" sz="1400" dirty="0">
                <a:solidFill>
                  <a:schemeClr val="accent6"/>
                </a:solidFill>
                <a:latin typeface="Montserrat Light" pitchFamily="2" charset="77"/>
              </a:rPr>
              <a:t>Salary data across the world which includes job position. Higher paying positions would indicate a higher salary, so outliers could stay in this instance as they could just be a representation of a subset of the data.</a:t>
            </a:r>
          </a:p>
          <a:p>
            <a:endParaRPr lang="en-GB" sz="1400" dirty="0">
              <a:solidFill>
                <a:schemeClr val="accent6"/>
              </a:solidFill>
              <a:latin typeface="Montserrat Light" pitchFamily="2" charset="77"/>
            </a:endParaRPr>
          </a:p>
          <a:p>
            <a:r>
              <a:rPr lang="en-US" sz="1400" b="1" dirty="0">
                <a:solidFill>
                  <a:schemeClr val="accent6"/>
                </a:solidFill>
                <a:latin typeface="Montserrat" pitchFamily="2" charset="77"/>
              </a:rPr>
              <a:t>Are the values accurate? </a:t>
            </a:r>
          </a:p>
          <a:p>
            <a:endParaRPr lang="en-US" sz="1400" b="1" dirty="0">
              <a:solidFill>
                <a:schemeClr val="accent6"/>
              </a:solidFill>
              <a:latin typeface="Montserrat" pitchFamily="2" charset="77"/>
            </a:endParaRPr>
          </a:p>
          <a:p>
            <a:r>
              <a:rPr lang="en-GB" sz="1400" dirty="0">
                <a:solidFill>
                  <a:schemeClr val="accent6"/>
                </a:solidFill>
                <a:latin typeface="Montserrat Light" pitchFamily="2" charset="77"/>
              </a:rPr>
              <a:t>Could there have been an error during data collection? if so, the outliers can be removed. 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9DA9112B-C7FD-7EC7-FBFF-F43D8CCFE2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7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833"/>
    </mc:Choice>
    <mc:Fallback>
      <p:transition spd="slow" advTm="121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9A008-9B2B-435D-8621-641C04C1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5400"/>
            <a:ext cx="488486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After removal of outliers</a:t>
            </a:r>
            <a:endParaRPr lang="en-BE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A1691-759F-A5F7-337A-524C769CCF63}"/>
              </a:ext>
            </a:extLst>
          </p:cNvPr>
          <p:cNvSpPr txBox="1"/>
          <p:nvPr/>
        </p:nvSpPr>
        <p:spPr>
          <a:xfrm>
            <a:off x="838200" y="2978134"/>
            <a:ext cx="48848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Montserrat" pitchFamily="2" charset="77"/>
              </a:rPr>
              <a:t>View distribution of data again</a:t>
            </a:r>
            <a:endParaRPr lang="en-BE" sz="1600" b="1" dirty="0">
              <a:solidFill>
                <a:schemeClr val="accent2"/>
              </a:solidFill>
              <a:latin typeface="Montserrat" pitchFamily="2" charset="77"/>
            </a:endParaRPr>
          </a:p>
          <a:p>
            <a:endParaRPr lang="en-US" sz="1600" dirty="0">
              <a:solidFill>
                <a:schemeClr val="accent2"/>
              </a:solidFill>
            </a:endParaRPr>
          </a:p>
          <a:p>
            <a:r>
              <a:rPr lang="en-US" sz="1600" dirty="0">
                <a:solidFill>
                  <a:schemeClr val="accent2"/>
                </a:solidFill>
              </a:rPr>
              <a:t>Once outliers are removed the data, use a histogram (with density curve) to view how it changed. Check to see if distribution of data is more/less skewed</a:t>
            </a:r>
          </a:p>
          <a:p>
            <a:endParaRPr lang="en-US" sz="1600" dirty="0">
              <a:solidFill>
                <a:schemeClr val="accent2"/>
              </a:solidFill>
            </a:endParaRPr>
          </a:p>
          <a:p>
            <a:r>
              <a:rPr lang="en-US" sz="1600" dirty="0">
                <a:solidFill>
                  <a:schemeClr val="accent2"/>
                </a:solidFill>
              </a:rPr>
              <a:t>Compare distributions pre outlier removal and post outlier removal to observe differences</a:t>
            </a:r>
            <a:endParaRPr lang="en-BE" sz="1600" dirty="0">
              <a:solidFill>
                <a:schemeClr val="accent2"/>
              </a:solidFill>
            </a:endParaRPr>
          </a:p>
        </p:txBody>
      </p:sp>
      <p:pic>
        <p:nvPicPr>
          <p:cNvPr id="8" name="Picture 7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43B93125-6023-51ED-3216-18573A41D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40563"/>
            <a:ext cx="5555888" cy="3983466"/>
          </a:xfrm>
          <a:prstGeom prst="rect">
            <a:avLst/>
          </a:prstGeom>
        </p:spPr>
      </p:pic>
      <p:pic>
        <p:nvPicPr>
          <p:cNvPr id="15" name="Audio 14">
            <a:extLst>
              <a:ext uri="{FF2B5EF4-FFF2-40B4-BE49-F238E27FC236}">
                <a16:creationId xmlns:a16="http://schemas.microsoft.com/office/drawing/2014/main" id="{0D72200D-687D-9990-9B6A-8B64EF2BA6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28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11"/>
    </mc:Choice>
    <mc:Fallback>
      <p:transition spd="slow" advTm="50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FBC96C8D-7128-8A14-2A50-4245A00DF8B3}"/>
              </a:ext>
            </a:extLst>
          </p:cNvPr>
          <p:cNvSpPr txBox="1">
            <a:spLocks/>
          </p:cNvSpPr>
          <p:nvPr/>
        </p:nvSpPr>
        <p:spPr>
          <a:xfrm>
            <a:off x="571500" y="669925"/>
            <a:ext cx="10515600" cy="727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nl-BE" b="1" dirty="0">
                <a:solidFill>
                  <a:schemeClr val="accent2"/>
                </a:solidFill>
              </a:rPr>
              <a:t>To do for the week</a:t>
            </a:r>
            <a:endParaRPr lang="en-BE" b="1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CBDAC-3FEC-2EEF-B4C1-E054082C0D56}"/>
              </a:ext>
            </a:extLst>
          </p:cNvPr>
          <p:cNvSpPr txBox="1"/>
          <p:nvPr/>
        </p:nvSpPr>
        <p:spPr>
          <a:xfrm>
            <a:off x="4329504" y="2089715"/>
            <a:ext cx="353299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Montserrat" pitchFamily="2" charset="77"/>
              </a:rPr>
              <a:t>Complete lab assignment – </a:t>
            </a:r>
          </a:p>
          <a:p>
            <a:pPr algn="ctr"/>
            <a:r>
              <a:rPr lang="en-US" sz="2000" b="1" dirty="0">
                <a:solidFill>
                  <a:schemeClr val="accent2"/>
                </a:solidFill>
                <a:latin typeface="Montserrat" pitchFamily="2" charset="77"/>
              </a:rPr>
              <a:t>Due on September 24</a:t>
            </a:r>
            <a:r>
              <a:rPr lang="en-US" sz="2000" b="1" baseline="30000" dirty="0">
                <a:solidFill>
                  <a:schemeClr val="accent2"/>
                </a:solidFill>
                <a:latin typeface="Montserrat" pitchFamily="2" charset="77"/>
              </a:rPr>
              <a:t>th</a:t>
            </a:r>
            <a:r>
              <a:rPr lang="en-US" sz="2000" b="1" dirty="0">
                <a:solidFill>
                  <a:schemeClr val="accent2"/>
                </a:solidFill>
                <a:latin typeface="Montserrat" pitchFamily="2" charset="77"/>
              </a:rPr>
              <a:t> </a:t>
            </a:r>
          </a:p>
          <a:p>
            <a:pPr algn="ctr"/>
            <a:endParaRPr lang="en-US" sz="2000" b="1" dirty="0">
              <a:solidFill>
                <a:schemeClr val="accent2"/>
              </a:solidFill>
              <a:latin typeface="Montserrat" pitchFamily="2" charset="77"/>
            </a:endParaRPr>
          </a:p>
          <a:p>
            <a:pPr algn="ctr"/>
            <a:r>
              <a:rPr lang="en-US" sz="2000" b="1" dirty="0">
                <a:solidFill>
                  <a:schemeClr val="accent2"/>
                </a:solidFill>
                <a:latin typeface="Montserrat" pitchFamily="2" charset="77"/>
              </a:rPr>
              <a:t>Complete project checkup questions – Due September 24</a:t>
            </a:r>
            <a:r>
              <a:rPr lang="en-US" sz="2000" b="1" baseline="30000" dirty="0">
                <a:solidFill>
                  <a:schemeClr val="accent2"/>
                </a:solidFill>
                <a:latin typeface="Montserrat" pitchFamily="2" charset="77"/>
              </a:rPr>
              <a:t>th</a:t>
            </a:r>
            <a:r>
              <a:rPr lang="en-US" sz="2000" b="1" dirty="0">
                <a:solidFill>
                  <a:schemeClr val="accent2"/>
                </a:solidFill>
                <a:latin typeface="Montserrat" pitchFamily="2" charset="7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B0167-2E38-2323-C649-5A50E6FF3BCF}"/>
              </a:ext>
            </a:extLst>
          </p:cNvPr>
          <p:cNvSpPr txBox="1"/>
          <p:nvPr/>
        </p:nvSpPr>
        <p:spPr>
          <a:xfrm>
            <a:off x="4329504" y="4537213"/>
            <a:ext cx="35329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Montserrat" pitchFamily="2" charset="77"/>
              </a:rPr>
              <a:t>Create a new GitHub repository for both</a:t>
            </a: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231E24E8-C7E9-2A1C-7947-428A37AFC5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2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090"/>
    </mc:Choice>
    <mc:Fallback>
      <p:transition spd="slow" advTm="122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01 Relaxing Green">
      <a:dk1>
        <a:srgbClr val="000000"/>
      </a:dk1>
      <a:lt1>
        <a:srgbClr val="FFFFFF"/>
      </a:lt1>
      <a:dk2>
        <a:srgbClr val="323840"/>
      </a:dk2>
      <a:lt2>
        <a:srgbClr val="D8D9DC"/>
      </a:lt2>
      <a:accent1>
        <a:srgbClr val="FFC32E"/>
      </a:accent1>
      <a:accent2>
        <a:srgbClr val="F3E2CD"/>
      </a:accent2>
      <a:accent3>
        <a:srgbClr val="D0EDE8"/>
      </a:accent3>
      <a:accent4>
        <a:srgbClr val="348D7C"/>
      </a:accent4>
      <a:accent5>
        <a:srgbClr val="27695B"/>
      </a:accent5>
      <a:accent6>
        <a:srgbClr val="024441"/>
      </a:accent6>
      <a:hlink>
        <a:srgbClr val="FECE30"/>
      </a:hlink>
      <a:folHlink>
        <a:srgbClr val="8C8C8C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5504</TotalTime>
  <Words>344</Words>
  <Application>Microsoft Macintosh PowerPoint</Application>
  <PresentationFormat>Widescreen</PresentationFormat>
  <Paragraphs>71</Paragraphs>
  <Slides>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Montserrat</vt:lpstr>
      <vt:lpstr>Montserrat Light</vt:lpstr>
      <vt:lpstr>Montserrat SemiBold</vt:lpstr>
      <vt:lpstr>Office Theme</vt:lpstr>
      <vt:lpstr>Week 4 Lecture + Lab</vt:lpstr>
      <vt:lpstr>Data Encoding</vt:lpstr>
      <vt:lpstr>How to encode?</vt:lpstr>
      <vt:lpstr>Data Visualization</vt:lpstr>
      <vt:lpstr>What visuals to use and when</vt:lpstr>
      <vt:lpstr>Handling outliers</vt:lpstr>
      <vt:lpstr>Questions to ask about outliers once found</vt:lpstr>
      <vt:lpstr>After removal of outliers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Sander Gijsbrechts</dc:creator>
  <cp:lastModifiedBy>Imam, Israh</cp:lastModifiedBy>
  <cp:revision>35</cp:revision>
  <dcterms:created xsi:type="dcterms:W3CDTF">2024-08-20T18:02:55Z</dcterms:created>
  <dcterms:modified xsi:type="dcterms:W3CDTF">2024-09-17T04:38:20Z</dcterms:modified>
</cp:coreProperties>
</file>